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9" r:id="rId5"/>
  </p:sldIdLst>
  <p:sldSz cx="15122525" cy="10693400"/>
  <p:notesSz cx="6797675" cy="9926638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D703"/>
    <a:srgbClr val="CEE284"/>
    <a:srgbClr val="0066FF"/>
    <a:srgbClr val="E7E703"/>
    <a:srgbClr val="F1CB00"/>
    <a:srgbClr val="E2E1D4"/>
    <a:srgbClr val="E3D710"/>
    <a:srgbClr val="E0D7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>
      <p:cViewPr>
        <p:scale>
          <a:sx n="64" d="100"/>
          <a:sy n="64" d="100"/>
        </p:scale>
        <p:origin x="32" y="-320"/>
      </p:cViewPr>
      <p:guideLst>
        <p:guide orient="horz" pos="3368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475" y="3322639"/>
            <a:ext cx="12855575" cy="2290762"/>
          </a:xfrm>
        </p:spPr>
        <p:txBody>
          <a:bodyPr/>
          <a:lstStyle/>
          <a:p>
            <a:r>
              <a:rPr lang="da-DK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8538" y="6059489"/>
            <a:ext cx="10585450" cy="2732087"/>
          </a:xfrm>
        </p:spPr>
        <p:txBody>
          <a:bodyPr/>
          <a:lstStyle>
            <a:lvl1pPr marL="0" indent="0" algn="ctr">
              <a:buNone/>
              <a:defRPr/>
            </a:lvl1pPr>
            <a:lvl2pPr marL="457137" indent="0" algn="ctr">
              <a:buNone/>
              <a:defRPr/>
            </a:lvl2pPr>
            <a:lvl3pPr marL="914273" indent="0" algn="ctr">
              <a:buNone/>
              <a:defRPr/>
            </a:lvl3pPr>
            <a:lvl4pPr marL="1371410" indent="0" algn="ctr">
              <a:buNone/>
              <a:defRPr/>
            </a:lvl4pPr>
            <a:lvl5pPr marL="1828546" indent="0" algn="ctr">
              <a:buNone/>
              <a:defRPr/>
            </a:lvl5pPr>
            <a:lvl6pPr marL="2285683" indent="0" algn="ctr">
              <a:buNone/>
              <a:defRPr/>
            </a:lvl6pPr>
            <a:lvl7pPr marL="2742819" indent="0" algn="ctr">
              <a:buNone/>
              <a:defRPr/>
            </a:lvl7pPr>
            <a:lvl8pPr marL="3199956" indent="0" algn="ctr">
              <a:buNone/>
              <a:defRPr/>
            </a:lvl8pPr>
            <a:lvl9pPr marL="3657092" indent="0" algn="ctr">
              <a:buNone/>
              <a:defRPr/>
            </a:lvl9pPr>
          </a:lstStyle>
          <a:p>
            <a:r>
              <a:rPr lang="da-DK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4B345A0-9518-90B4-A90F-F3424D9D21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1DFF7E-2472-1632-F7FD-3B2FC66871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167FE0D-336A-1C58-FF30-B1587094DB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61EBD-0B94-4C2C-A627-020DA56A89D9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601965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DB36C0-48C2-56A5-F009-EB72FC2592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0B88E8-9E51-D00E-39B7-87CBD1124D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4D0E5E0-3199-0E78-8BFA-5326E4985D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7B843-10DF-4C3D-8C68-331A8B371964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73656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64863" y="428625"/>
            <a:ext cx="3402012" cy="9123363"/>
          </a:xfrm>
        </p:spPr>
        <p:txBody>
          <a:bodyPr vert="eaVert"/>
          <a:lstStyle/>
          <a:p>
            <a:r>
              <a:rPr lang="da-DK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0" y="428625"/>
            <a:ext cx="10056813" cy="9123363"/>
          </a:xfrm>
        </p:spPr>
        <p:txBody>
          <a:bodyPr vert="eaVert"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28ACD9-094D-FAC4-83E8-632A8CA6CA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9D9093-6D1E-98F0-5D56-573CC19516A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C95C0A1-3BAB-8EC2-9D2B-00EB597754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9F6C9-007B-4CAF-9F34-6B1BD9D5C137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7097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CC7909C-746F-7960-7414-57FCEB4ED0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FF0E22A-77DD-93F6-EB7F-4B79562468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836E21-BE71-11BB-CF28-5D1F82DF1F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F9998-C183-4F53-80DB-116A4E0030B8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96058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3800" y="6872289"/>
            <a:ext cx="12855575" cy="212248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3800" y="4532314"/>
            <a:ext cx="12855575" cy="2339976"/>
          </a:xfrm>
        </p:spPr>
        <p:txBody>
          <a:bodyPr anchor="b"/>
          <a:lstStyle>
            <a:lvl1pPr marL="0" indent="0">
              <a:buNone/>
              <a:defRPr sz="1900"/>
            </a:lvl1pPr>
            <a:lvl2pPr marL="457137" indent="0">
              <a:buNone/>
              <a:defRPr sz="1800"/>
            </a:lvl2pPr>
            <a:lvl3pPr marL="914273" indent="0">
              <a:buNone/>
              <a:defRPr sz="1600"/>
            </a:lvl3pPr>
            <a:lvl4pPr marL="1371410" indent="0">
              <a:buNone/>
              <a:defRPr sz="1500"/>
            </a:lvl4pPr>
            <a:lvl5pPr marL="1828546" indent="0">
              <a:buNone/>
              <a:defRPr sz="1500"/>
            </a:lvl5pPr>
            <a:lvl6pPr marL="2285683" indent="0">
              <a:buNone/>
              <a:defRPr sz="1500"/>
            </a:lvl6pPr>
            <a:lvl7pPr marL="2742819" indent="0">
              <a:buNone/>
              <a:defRPr sz="1500"/>
            </a:lvl7pPr>
            <a:lvl8pPr marL="3199956" indent="0">
              <a:buNone/>
              <a:defRPr sz="1500"/>
            </a:lvl8pPr>
            <a:lvl9pPr marL="3657092" indent="0">
              <a:buNone/>
              <a:defRPr sz="1500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E97CB07-49A6-94F5-4A5D-46EA9DA3AA1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57AEBE-95F7-04EC-8CCD-BAE0154ED8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61C6A62-377D-154E-989E-6262C2B98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9EA55-20BA-4BF4-9F67-B445E1399F49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1516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2495550"/>
            <a:ext cx="6729413" cy="705643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7463" y="2495550"/>
            <a:ext cx="6729413" cy="705643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19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13CD79-531E-3658-670A-07D7E202FB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CB11D76-C0B0-2EB0-42F4-714A38B865C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67AD21-E16F-D515-96D8-CF6F21CAE47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D7632-FBB6-4745-91CC-149C60F76FD1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338666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650" y="2393949"/>
            <a:ext cx="6681788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7" indent="0">
              <a:buNone/>
              <a:defRPr sz="1900" b="1"/>
            </a:lvl2pPr>
            <a:lvl3pPr marL="914273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3" indent="0">
              <a:buNone/>
              <a:defRPr sz="1600" b="1"/>
            </a:lvl6pPr>
            <a:lvl7pPr marL="2742819" indent="0">
              <a:buNone/>
              <a:defRPr sz="1600" b="1"/>
            </a:lvl7pPr>
            <a:lvl8pPr marL="3199956" indent="0">
              <a:buNone/>
              <a:defRPr sz="1600" b="1"/>
            </a:lvl8pPr>
            <a:lvl9pPr marL="3657092" indent="0">
              <a:buNone/>
              <a:defRPr sz="1600" b="1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5650" y="3390899"/>
            <a:ext cx="6681788" cy="61610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81915" y="2393949"/>
            <a:ext cx="6684961" cy="9969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7" indent="0">
              <a:buNone/>
              <a:defRPr sz="1900" b="1"/>
            </a:lvl2pPr>
            <a:lvl3pPr marL="914273" indent="0">
              <a:buNone/>
              <a:defRPr sz="1800" b="1"/>
            </a:lvl3pPr>
            <a:lvl4pPr marL="1371410" indent="0">
              <a:buNone/>
              <a:defRPr sz="1600" b="1"/>
            </a:lvl4pPr>
            <a:lvl5pPr marL="1828546" indent="0">
              <a:buNone/>
              <a:defRPr sz="1600" b="1"/>
            </a:lvl5pPr>
            <a:lvl6pPr marL="2285683" indent="0">
              <a:buNone/>
              <a:defRPr sz="1600" b="1"/>
            </a:lvl6pPr>
            <a:lvl7pPr marL="2742819" indent="0">
              <a:buNone/>
              <a:defRPr sz="1600" b="1"/>
            </a:lvl7pPr>
            <a:lvl8pPr marL="3199956" indent="0">
              <a:buNone/>
              <a:defRPr sz="1600" b="1"/>
            </a:lvl8pPr>
            <a:lvl9pPr marL="3657092" indent="0">
              <a:buNone/>
              <a:defRPr sz="1600" b="1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81915" y="3390899"/>
            <a:ext cx="6684961" cy="6161089"/>
          </a:xfrm>
        </p:spPr>
        <p:txBody>
          <a:bodyPr/>
          <a:lstStyle>
            <a:lvl1pPr>
              <a:defRPr sz="24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22B243D-BADE-7263-95C1-70032472C9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936DACE-DEE0-595B-61E3-BAC3AF734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4CA2C3-24A4-F012-9384-7E9035E631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13606-FE87-4076-8AE3-6E0C32DAFEBB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334324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2B65128-5B60-4368-7C3A-D1E3338DBC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069BF54-3323-BDCE-1144-0B7C57222E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8B1D058-07C8-1E57-57A2-239EEE6E419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E1CF1-3468-4FEE-B5E6-8E703A42DEA3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49985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D19E099-90FF-2DC4-4F27-A04B8642E7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9E48290-77FD-7758-04A2-1BC8FCD717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0C2012-1C66-3310-1F0F-89AF2D9C6C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1329E-E33C-4CA3-8616-00C0A389EA2D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2911025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650" y="425451"/>
            <a:ext cx="4975225" cy="181292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11851" y="425450"/>
            <a:ext cx="8455025" cy="912653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5650" y="2238376"/>
            <a:ext cx="4975225" cy="7313614"/>
          </a:xfrm>
        </p:spPr>
        <p:txBody>
          <a:bodyPr/>
          <a:lstStyle>
            <a:lvl1pPr marL="0" indent="0">
              <a:buNone/>
              <a:defRPr sz="1500"/>
            </a:lvl1pPr>
            <a:lvl2pPr marL="457137" indent="0">
              <a:buNone/>
              <a:defRPr sz="1100"/>
            </a:lvl2pPr>
            <a:lvl3pPr marL="914273" indent="0">
              <a:buNone/>
              <a:defRPr sz="1000"/>
            </a:lvl3pPr>
            <a:lvl4pPr marL="1371410" indent="0">
              <a:buNone/>
              <a:defRPr sz="1000"/>
            </a:lvl4pPr>
            <a:lvl5pPr marL="1828546" indent="0">
              <a:buNone/>
              <a:defRPr sz="1000"/>
            </a:lvl5pPr>
            <a:lvl6pPr marL="2285683" indent="0">
              <a:buNone/>
              <a:defRPr sz="1000"/>
            </a:lvl6pPr>
            <a:lvl7pPr marL="2742819" indent="0">
              <a:buNone/>
              <a:defRPr sz="1000"/>
            </a:lvl7pPr>
            <a:lvl8pPr marL="3199956" indent="0">
              <a:buNone/>
              <a:defRPr sz="1000"/>
            </a:lvl8pPr>
            <a:lvl9pPr marL="3657092" indent="0">
              <a:buNone/>
              <a:defRPr sz="1000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197B31B-404D-2BBD-2D9D-DEAD132DF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2B1E0A-485D-E81A-E4CC-7D7B178EFB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80B810-31D4-CDA5-2320-928593A60E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662BFF-5D98-4C76-9E37-3561CD4B197A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374786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3863" y="7485064"/>
            <a:ext cx="9074150" cy="884237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da-DK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3" y="955676"/>
            <a:ext cx="9074150" cy="6415087"/>
          </a:xfrm>
        </p:spPr>
        <p:txBody>
          <a:bodyPr/>
          <a:lstStyle>
            <a:lvl1pPr marL="0" indent="0">
              <a:buNone/>
              <a:defRPr sz="3200"/>
            </a:lvl1pPr>
            <a:lvl2pPr marL="457137" indent="0">
              <a:buNone/>
              <a:defRPr sz="2700"/>
            </a:lvl2pPr>
            <a:lvl3pPr marL="914273" indent="0">
              <a:buNone/>
              <a:defRPr sz="2400"/>
            </a:lvl3pPr>
            <a:lvl4pPr marL="1371410" indent="0">
              <a:buNone/>
              <a:defRPr sz="1900"/>
            </a:lvl4pPr>
            <a:lvl5pPr marL="1828546" indent="0">
              <a:buNone/>
              <a:defRPr sz="1900"/>
            </a:lvl5pPr>
            <a:lvl6pPr marL="2285683" indent="0">
              <a:buNone/>
              <a:defRPr sz="1900"/>
            </a:lvl6pPr>
            <a:lvl7pPr marL="2742819" indent="0">
              <a:buNone/>
              <a:defRPr sz="1900"/>
            </a:lvl7pPr>
            <a:lvl8pPr marL="3199956" indent="0">
              <a:buNone/>
              <a:defRPr sz="1900"/>
            </a:lvl8pPr>
            <a:lvl9pPr marL="3657092" indent="0">
              <a:buNone/>
              <a:defRPr sz="1900"/>
            </a:lvl9pPr>
          </a:lstStyle>
          <a:p>
            <a:pPr lvl="0"/>
            <a:endParaRPr lang="da-D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3" y="8369301"/>
            <a:ext cx="9074150" cy="1254125"/>
          </a:xfrm>
        </p:spPr>
        <p:txBody>
          <a:bodyPr/>
          <a:lstStyle>
            <a:lvl1pPr marL="0" indent="0">
              <a:buNone/>
              <a:defRPr sz="1500"/>
            </a:lvl1pPr>
            <a:lvl2pPr marL="457137" indent="0">
              <a:buNone/>
              <a:defRPr sz="1100"/>
            </a:lvl2pPr>
            <a:lvl3pPr marL="914273" indent="0">
              <a:buNone/>
              <a:defRPr sz="1000"/>
            </a:lvl3pPr>
            <a:lvl4pPr marL="1371410" indent="0">
              <a:buNone/>
              <a:defRPr sz="1000"/>
            </a:lvl4pPr>
            <a:lvl5pPr marL="1828546" indent="0">
              <a:buNone/>
              <a:defRPr sz="1000"/>
            </a:lvl5pPr>
            <a:lvl6pPr marL="2285683" indent="0">
              <a:buNone/>
              <a:defRPr sz="1000"/>
            </a:lvl6pPr>
            <a:lvl7pPr marL="2742819" indent="0">
              <a:buNone/>
              <a:defRPr sz="1000"/>
            </a:lvl7pPr>
            <a:lvl8pPr marL="3199956" indent="0">
              <a:buNone/>
              <a:defRPr sz="1000"/>
            </a:lvl8pPr>
            <a:lvl9pPr marL="3657092" indent="0">
              <a:buNone/>
              <a:defRPr sz="1000"/>
            </a:lvl9pPr>
          </a:lstStyle>
          <a:p>
            <a:pPr lvl="0"/>
            <a:r>
              <a:rPr lang="da-DK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91EE8D-E388-EA09-10EB-E80F627AF9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74F5C0-EC7C-C331-0AB5-D487537928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14CBFB-D987-0223-036C-4A1FBD50D5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96EE6-80FF-48E9-AA10-B8E36F215B2F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85137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92EA3DD-A190-245E-31A7-E617A989C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428625"/>
            <a:ext cx="13611225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titeltypografi i masteren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D769CBE-68FE-0846-5C78-98F02C3A9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2495550"/>
            <a:ext cx="13611225" cy="705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/>
              <a:t>Klik for at redigere teksttypografierne i masteren</a:t>
            </a:r>
          </a:p>
          <a:p>
            <a:pPr lvl="1"/>
            <a:r>
              <a:rPr lang="da-DK" altLang="da-DK"/>
              <a:t>Andet niveau</a:t>
            </a:r>
          </a:p>
          <a:p>
            <a:pPr lvl="2"/>
            <a:r>
              <a:rPr lang="da-DK" altLang="da-DK"/>
              <a:t>Tredje niveau</a:t>
            </a:r>
          </a:p>
          <a:p>
            <a:pPr lvl="3"/>
            <a:r>
              <a:rPr lang="da-DK" altLang="da-DK"/>
              <a:t>Fjerde niveau</a:t>
            </a:r>
          </a:p>
          <a:p>
            <a:pPr lvl="4"/>
            <a:r>
              <a:rPr lang="da-DK" altLang="da-DK"/>
              <a:t>Femte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047E2B4-FA2F-1F87-1869-C30C10449C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5650" y="9737725"/>
            <a:ext cx="3529013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5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F8B197-1D6E-794D-0795-0D7FB644915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67313" y="9737725"/>
            <a:ext cx="47879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5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3064C38-369B-B99D-D405-80C3E78023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37863" y="9737725"/>
            <a:ext cx="3529012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3" rIns="91428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00">
                <a:ea typeface="Geneva" charset="-128"/>
                <a:cs typeface="+mn-cs"/>
              </a:defRPr>
            </a:lvl1pPr>
          </a:lstStyle>
          <a:p>
            <a:pPr>
              <a:defRPr/>
            </a:pPr>
            <a:fld id="{4BAD3592-B821-46DE-935A-C3DFB1021752}" type="slidenum">
              <a:rPr lang="da-DK" altLang="da-DK"/>
              <a:pPr>
                <a:defRPr/>
              </a:pPr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Geneva" charset="-128"/>
          <a:cs typeface="Geneva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charset="-128"/>
          <a:cs typeface="Geneva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charset="-128"/>
          <a:cs typeface="Geneva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charset="-128"/>
          <a:cs typeface="Geneva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Geneva" charset="-128"/>
          <a:cs typeface="Geneva" charset="-128"/>
        </a:defRPr>
      </a:lvl5pPr>
      <a:lvl6pPr marL="45713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27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41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546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Geneva" charset="-128"/>
          <a:cs typeface="Geneva" charset="-128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  <a:ea typeface="Geneva" charset="-128"/>
          <a:cs typeface="Geneva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Geneva" charset="-128"/>
          <a:cs typeface="Geneva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  <a:ea typeface="Geneva" charset="-128"/>
          <a:cs typeface="Geneva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Geneva" charset="-128"/>
          <a:cs typeface="Geneva"/>
        </a:defRPr>
      </a:lvl5pPr>
      <a:lvl6pPr marL="2514251" indent="-228568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Geneva" charset="-128"/>
        </a:defRPr>
      </a:lvl6pPr>
      <a:lvl7pPr marL="2971389" indent="-228568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Geneva" charset="-128"/>
        </a:defRPr>
      </a:lvl7pPr>
      <a:lvl8pPr marL="3428524" indent="-228568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Geneva" charset="-128"/>
        </a:defRPr>
      </a:lvl8pPr>
      <a:lvl9pPr marL="3885662" indent="-228568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  <a:ea typeface="Geneva" charset="-128"/>
        </a:defRPr>
      </a:lvl9pPr>
    </p:bodyStyle>
    <p:otherStyle>
      <a:defPPr>
        <a:defRPr lang="da-DK"/>
      </a:defPPr>
      <a:lvl1pPr marL="0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7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3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10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6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83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9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56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92" algn="l" defTabSz="45713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45">
            <a:extLst>
              <a:ext uri="{FF2B5EF4-FFF2-40B4-BE49-F238E27FC236}">
                <a16:creationId xmlns:a16="http://schemas.microsoft.com/office/drawing/2014/main" id="{3CEA44A8-81D6-2120-2A3B-D921ED08AF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3406" y="2562881"/>
            <a:ext cx="407987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/>
          </a:p>
        </p:txBody>
      </p:sp>
      <p:sp>
        <p:nvSpPr>
          <p:cNvPr id="3075" name="AutoShape 77">
            <a:extLst>
              <a:ext uri="{FF2B5EF4-FFF2-40B4-BE49-F238E27FC236}">
                <a16:creationId xmlns:a16="http://schemas.microsoft.com/office/drawing/2014/main" id="{E6D4D655-6FBB-904E-D121-D4450730B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1769269"/>
            <a:ext cx="1263580" cy="1451769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Et 4 ugers modul med fokus på grøn omstilling, tværfaglighed, anvendelses og praksisnær-undervisning.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dirty="0">
              <a:latin typeface="TrueFrutigerLight" pitchFamily="2" charset="0"/>
            </a:endParaRPr>
          </a:p>
        </p:txBody>
      </p:sp>
      <p:sp>
        <p:nvSpPr>
          <p:cNvPr id="3076" name="AutoShape 77">
            <a:extLst>
              <a:ext uri="{FF2B5EF4-FFF2-40B4-BE49-F238E27FC236}">
                <a16:creationId xmlns:a16="http://schemas.microsoft.com/office/drawing/2014/main" id="{E5AD3978-0CE4-07D3-6AC2-3DB2AD2E09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4222" y="1772101"/>
            <a:ext cx="1339325" cy="1472164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100" dirty="0">
                <a:latin typeface="TrueFrutigerLight" pitchFamily="2" charset="0"/>
              </a:rPr>
              <a:t>Eleverne får viden om hvordan miljøet påvirkes ved at arbejde ud fra et bæredygtigsynspunkt i  teori og praksis.</a:t>
            </a:r>
          </a:p>
        </p:txBody>
      </p:sp>
      <p:sp>
        <p:nvSpPr>
          <p:cNvPr id="3077" name="AutoShape 77">
            <a:extLst>
              <a:ext uri="{FF2B5EF4-FFF2-40B4-BE49-F238E27FC236}">
                <a16:creationId xmlns:a16="http://schemas.microsoft.com/office/drawing/2014/main" id="{B9F4DFC3-1D38-5CB9-0159-79CEF84B9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9670" y="1768911"/>
            <a:ext cx="1339324" cy="1472164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skal kunne anvende ny viden om bæredygtighed til kreativ udnyttelse af råvarer og dermed minimere fx madspild.</a:t>
            </a:r>
          </a:p>
        </p:txBody>
      </p:sp>
      <p:sp>
        <p:nvSpPr>
          <p:cNvPr id="3078" name="AutoShape 77">
            <a:extLst>
              <a:ext uri="{FF2B5EF4-FFF2-40B4-BE49-F238E27FC236}">
                <a16:creationId xmlns:a16="http://schemas.microsoft.com/office/drawing/2014/main" id="{412950DE-75F1-C499-B7F6-9F45621E1F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3351" y="1788837"/>
            <a:ext cx="1404846" cy="1466504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skal kunne etablere teknisk og faglig dokumentation, der omfatter det de har arbejdet med i teori og praksis.</a:t>
            </a:r>
          </a:p>
        </p:txBody>
      </p:sp>
      <p:sp>
        <p:nvSpPr>
          <p:cNvPr id="3079" name="AutoShape 77">
            <a:extLst>
              <a:ext uri="{FF2B5EF4-FFF2-40B4-BE49-F238E27FC236}">
                <a16:creationId xmlns:a16="http://schemas.microsoft.com/office/drawing/2014/main" id="{72A7A5B3-5430-E968-FB40-A3AC27F62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8684" y="1769269"/>
            <a:ext cx="1401763" cy="1439862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Udvikle elevernes kompetencer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 til refleksion over hvordan eleverne påvirker miljøet som person og  fagperson i erhvervet.</a:t>
            </a:r>
          </a:p>
        </p:txBody>
      </p:sp>
      <p:sp>
        <p:nvSpPr>
          <p:cNvPr id="3080" name="AutoShape 77">
            <a:extLst>
              <a:ext uri="{FF2B5EF4-FFF2-40B4-BE49-F238E27FC236}">
                <a16:creationId xmlns:a16="http://schemas.microsoft.com/office/drawing/2014/main" id="{D0F93FC0-99FD-A289-5421-7D0679269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3608" y="1759123"/>
            <a:ext cx="1401763" cy="1451769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bliver bedre til at tage vare på miljøet og indgå i dialog/argumenterer omkring vigtigheden af dette.</a:t>
            </a:r>
          </a:p>
        </p:txBody>
      </p:sp>
      <p:sp>
        <p:nvSpPr>
          <p:cNvPr id="3081" name="Line 45">
            <a:extLst>
              <a:ext uri="{FF2B5EF4-FFF2-40B4-BE49-F238E27FC236}">
                <a16:creationId xmlns:a16="http://schemas.microsoft.com/office/drawing/2014/main" id="{FA772CEF-9D34-BA2F-4E1F-CA26D9B25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9926515" y="2509019"/>
            <a:ext cx="453247" cy="634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/>
          </a:p>
        </p:txBody>
      </p:sp>
      <p:sp>
        <p:nvSpPr>
          <p:cNvPr id="3082" name="Line 45">
            <a:extLst>
              <a:ext uri="{FF2B5EF4-FFF2-40B4-BE49-F238E27FC236}">
                <a16:creationId xmlns:a16="http://schemas.microsoft.com/office/drawing/2014/main" id="{F5431671-956A-4E02-2A8D-AEEA185455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654236" y="2528094"/>
            <a:ext cx="371475" cy="6349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/>
          </a:p>
        </p:txBody>
      </p:sp>
      <p:sp>
        <p:nvSpPr>
          <p:cNvPr id="3083" name="Line 45">
            <a:extLst>
              <a:ext uri="{FF2B5EF4-FFF2-40B4-BE49-F238E27FC236}">
                <a16:creationId xmlns:a16="http://schemas.microsoft.com/office/drawing/2014/main" id="{53AFA51F-4D04-0A97-0214-2CFBC54C92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233128" y="2508184"/>
            <a:ext cx="410887" cy="83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 dirty="0"/>
          </a:p>
        </p:txBody>
      </p:sp>
      <p:sp>
        <p:nvSpPr>
          <p:cNvPr id="3084" name="Line 45">
            <a:extLst>
              <a:ext uri="{FF2B5EF4-FFF2-40B4-BE49-F238E27FC236}">
                <a16:creationId xmlns:a16="http://schemas.microsoft.com/office/drawing/2014/main" id="{750FBC09-C15D-542D-1931-4E4E45A70F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730931" y="2508183"/>
            <a:ext cx="331590" cy="10318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/>
          </a:p>
        </p:txBody>
      </p:sp>
      <p:sp>
        <p:nvSpPr>
          <p:cNvPr id="3085" name="AutoShape 77">
            <a:extLst>
              <a:ext uri="{FF2B5EF4-FFF2-40B4-BE49-F238E27FC236}">
                <a16:creationId xmlns:a16="http://schemas.microsoft.com/office/drawing/2014/main" id="{05BDCF02-266A-C6A0-121A-294A42476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6100" y="3642900"/>
            <a:ext cx="1263580" cy="1697451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Eleverne deltager aktivt og gennemarbejder de materialer de får tildelt.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Læreren er klædt på til at undervise indenfor emnet.</a:t>
            </a:r>
          </a:p>
        </p:txBody>
      </p:sp>
      <p:sp>
        <p:nvSpPr>
          <p:cNvPr id="3086" name="AutoShape 77">
            <a:extLst>
              <a:ext uri="{FF2B5EF4-FFF2-40B4-BE49-F238E27FC236}">
                <a16:creationId xmlns:a16="http://schemas.microsoft.com/office/drawing/2014/main" id="{D0AF113A-FB82-32A3-1AB3-3426600F0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419" y="3518400"/>
            <a:ext cx="1377951" cy="1734827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har forstået og kan videreformidle vigtigheden af at passe på miljøet.</a:t>
            </a:r>
          </a:p>
        </p:txBody>
      </p:sp>
      <p:sp>
        <p:nvSpPr>
          <p:cNvPr id="3087" name="AutoShape 77">
            <a:extLst>
              <a:ext uri="{FF2B5EF4-FFF2-40B4-BE49-F238E27FC236}">
                <a16:creationId xmlns:a16="http://schemas.microsoft.com/office/drawing/2014/main" id="{E0A3FC82-71AD-96C6-16F1-D8CD39EA3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1" y="5724334"/>
            <a:ext cx="1350962" cy="1406319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Høj elevaktivitet, mindre end 10% fravær i løbet af perioden blandt eleverne. Lærerne føler sig klædt på.</a:t>
            </a:r>
          </a:p>
        </p:txBody>
      </p:sp>
      <p:sp>
        <p:nvSpPr>
          <p:cNvPr id="3088" name="AutoShape 77">
            <a:extLst>
              <a:ext uri="{FF2B5EF4-FFF2-40B4-BE49-F238E27FC236}">
                <a16:creationId xmlns:a16="http://schemas.microsoft.com/office/drawing/2014/main" id="{3DB5CB91-0284-D754-1E47-181C6798E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3971" y="5639297"/>
            <a:ext cx="1471799" cy="1468437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gør sig mere umage i fagrelaterede såvel som private sammenhænge for at passe på miljøet.</a:t>
            </a:r>
          </a:p>
        </p:txBody>
      </p:sp>
      <p:sp>
        <p:nvSpPr>
          <p:cNvPr id="3089" name="AutoShape 77">
            <a:extLst>
              <a:ext uri="{FF2B5EF4-FFF2-40B4-BE49-F238E27FC236}">
                <a16:creationId xmlns:a16="http://schemas.microsoft.com/office/drawing/2014/main" id="{F701D297-3B8A-6EC5-E192-DC1921074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8" y="7695443"/>
            <a:ext cx="1423154" cy="1508882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Ledelsen optæller timer på skema – Spørgeskema til underviserne omkring udviklingen af forløbet</a:t>
            </a:r>
          </a:p>
        </p:txBody>
      </p:sp>
      <p:sp>
        <p:nvSpPr>
          <p:cNvPr id="3090" name="AutoShape 77">
            <a:extLst>
              <a:ext uri="{FF2B5EF4-FFF2-40B4-BE49-F238E27FC236}">
                <a16:creationId xmlns:a16="http://schemas.microsoft.com/office/drawing/2014/main" id="{65DA74BD-D899-0A3D-0664-56490695A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2979" y="7621181"/>
            <a:ext cx="1439748" cy="1621876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Observationer og spørgeskema til eleverne</a:t>
            </a:r>
          </a:p>
        </p:txBody>
      </p:sp>
      <p:pic>
        <p:nvPicPr>
          <p:cNvPr id="3091" name="Picture 47" descr="Umiddelbare_resultater2.jpg">
            <a:extLst>
              <a:ext uri="{FF2B5EF4-FFF2-40B4-BE49-F238E27FC236}">
                <a16:creationId xmlns:a16="http://schemas.microsoft.com/office/drawing/2014/main" id="{8744E101-F469-6828-3240-83021A3E18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879" y="488571"/>
            <a:ext cx="1808163" cy="90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Picture 48" descr="Aktiviteter2.jpg">
            <a:extLst>
              <a:ext uri="{FF2B5EF4-FFF2-40B4-BE49-F238E27FC236}">
                <a16:creationId xmlns:a16="http://schemas.microsoft.com/office/drawing/2014/main" id="{D4FFF961-21D2-CE6E-F818-DACEF27918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8832" y="422274"/>
            <a:ext cx="1961812" cy="981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3" name="Picture 49" descr="Trin_paa_vejen2.jpg">
            <a:extLst>
              <a:ext uri="{FF2B5EF4-FFF2-40B4-BE49-F238E27FC236}">
                <a16:creationId xmlns:a16="http://schemas.microsoft.com/office/drawing/2014/main" id="{4FC47AA0-1A8E-487D-EE48-B468AE1811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47" y="491030"/>
            <a:ext cx="1787525" cy="893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4" name="Picture 50" descr="endelige_resultater2.jpg">
            <a:extLst>
              <a:ext uri="{FF2B5EF4-FFF2-40B4-BE49-F238E27FC236}">
                <a16:creationId xmlns:a16="http://schemas.microsoft.com/office/drawing/2014/main" id="{61C73342-D77E-228B-19FC-F7B5DCB1BBA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3849" y="495300"/>
            <a:ext cx="1808163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5" name="Picture 51" descr="Trin_paa_vejen2.jpg">
            <a:extLst>
              <a:ext uri="{FF2B5EF4-FFF2-40B4-BE49-F238E27FC236}">
                <a16:creationId xmlns:a16="http://schemas.microsoft.com/office/drawing/2014/main" id="{56C7F471-D6F2-3FEA-D8AE-18F5082123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337" y="495300"/>
            <a:ext cx="170815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6" name="Picture 52" descr="Trin_paa_vejen2.jpg">
            <a:extLst>
              <a:ext uri="{FF2B5EF4-FFF2-40B4-BE49-F238E27FC236}">
                <a16:creationId xmlns:a16="http://schemas.microsoft.com/office/drawing/2014/main" id="{4AB4627C-36E2-00EA-79A2-773B8EA324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8676" y="471488"/>
            <a:ext cx="1831975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97" name="AutoShape 77">
            <a:extLst>
              <a:ext uri="{FF2B5EF4-FFF2-40B4-BE49-F238E27FC236}">
                <a16:creationId xmlns:a16="http://schemas.microsoft.com/office/drawing/2014/main" id="{27F5E51B-FFA7-0920-0AAC-5F9508203C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6" y="3611563"/>
            <a:ext cx="1409107" cy="1716088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Der bliver afsat tid af ledelsen og berørte lærere får mulighed for at tilegne sig det stof der skal undervises i.</a:t>
            </a:r>
          </a:p>
        </p:txBody>
      </p:sp>
      <p:sp>
        <p:nvSpPr>
          <p:cNvPr id="3098" name="AutoShape 77">
            <a:extLst>
              <a:ext uri="{FF2B5EF4-FFF2-40B4-BE49-F238E27FC236}">
                <a16:creationId xmlns:a16="http://schemas.microsoft.com/office/drawing/2014/main" id="{27D36B35-6F85-6CB2-76D7-C0BB21890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0645" y="3543591"/>
            <a:ext cx="1357014" cy="1761612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At der er afsat tid til og udarbejdet konkret undervisningsmateriale eleverne kan fordybe sig i.</a:t>
            </a:r>
          </a:p>
        </p:txBody>
      </p:sp>
      <p:sp>
        <p:nvSpPr>
          <p:cNvPr id="3099" name="AutoShape 77">
            <a:extLst>
              <a:ext uri="{FF2B5EF4-FFF2-40B4-BE49-F238E27FC236}">
                <a16:creationId xmlns:a16="http://schemas.microsoft.com/office/drawing/2014/main" id="{72A2ED70-2BB1-8037-2CE1-23C177C3FD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2193" y="3569560"/>
            <a:ext cx="1510439" cy="1777141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At eleverne har opnået en større interesse for emnet og synes det er interessant at lave fx beregninger, dokumentation og reflektere over, hvordan de påvirker miljøet. </a:t>
            </a:r>
          </a:p>
        </p:txBody>
      </p:sp>
      <p:sp>
        <p:nvSpPr>
          <p:cNvPr id="3100" name="AutoShape 77">
            <a:extLst>
              <a:ext uri="{FF2B5EF4-FFF2-40B4-BE49-F238E27FC236}">
                <a16:creationId xmlns:a16="http://schemas.microsoft.com/office/drawing/2014/main" id="{D911EDF4-9D66-79F3-2921-351B1585C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3118" y="3543591"/>
            <a:ext cx="1452652" cy="1734827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Eleverne begynder at træffe mere fornuftige valg baseret på den nye viden og praktiske færdigheder de har tilegnet sig.</a:t>
            </a:r>
          </a:p>
        </p:txBody>
      </p:sp>
      <p:sp>
        <p:nvSpPr>
          <p:cNvPr id="3101" name="AutoShape 77">
            <a:extLst>
              <a:ext uri="{FF2B5EF4-FFF2-40B4-BE49-F238E27FC236}">
                <a16:creationId xmlns:a16="http://schemas.microsoft.com/office/drawing/2014/main" id="{F9ABB638-0F65-D475-33CB-08B9A4D540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38" y="5710926"/>
            <a:ext cx="1409107" cy="1448699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Tid disponeres i planlægning af skemaet til de berørte undervisere. Aktiv deltagelse i udviklings fasen</a:t>
            </a:r>
          </a:p>
        </p:txBody>
      </p:sp>
      <p:sp>
        <p:nvSpPr>
          <p:cNvPr id="3102" name="AutoShape 77">
            <a:extLst>
              <a:ext uri="{FF2B5EF4-FFF2-40B4-BE49-F238E27FC236}">
                <a16:creationId xmlns:a16="http://schemas.microsoft.com/office/drawing/2014/main" id="{CAD37260-FF20-8241-8D78-A0B7F5BF35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1393" y="5724334"/>
            <a:ext cx="1444984" cy="1381911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5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50" dirty="0">
                <a:latin typeface="TrueFrutigerLight" pitchFamily="2" charset="0"/>
              </a:rPr>
              <a:t>Tilfredsstillende undervisningsmateriale er blevet udviklet og underviserne føler de har haft tid til det. Eleverne virker motiverede.</a:t>
            </a:r>
          </a:p>
        </p:txBody>
      </p:sp>
      <p:sp>
        <p:nvSpPr>
          <p:cNvPr id="3103" name="AutoShape 77">
            <a:extLst>
              <a:ext uri="{FF2B5EF4-FFF2-40B4-BE49-F238E27FC236}">
                <a16:creationId xmlns:a16="http://schemas.microsoft.com/office/drawing/2014/main" id="{1FC87391-386E-38D0-69C7-F7A0501B3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257" y="5722312"/>
            <a:ext cx="1444984" cy="1392861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At teamledere afsætter forberedelsestid til faglærere. At eleverne viser oprigtig interesse.</a:t>
            </a:r>
          </a:p>
        </p:txBody>
      </p:sp>
      <p:sp>
        <p:nvSpPr>
          <p:cNvPr id="3104" name="AutoShape 77">
            <a:extLst>
              <a:ext uri="{FF2B5EF4-FFF2-40B4-BE49-F238E27FC236}">
                <a16:creationId xmlns:a16="http://schemas.microsoft.com/office/drawing/2014/main" id="{EC0FDD12-A071-9103-B864-C503BD04B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89538" y="5713384"/>
            <a:ext cx="1378660" cy="1401789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er begejstrede og dialogiske i forhold til det emne der er blevet undervist i.</a:t>
            </a:r>
          </a:p>
        </p:txBody>
      </p:sp>
      <p:sp>
        <p:nvSpPr>
          <p:cNvPr id="3105" name="AutoShape 77">
            <a:extLst>
              <a:ext uri="{FF2B5EF4-FFF2-40B4-BE49-F238E27FC236}">
                <a16:creationId xmlns:a16="http://schemas.microsoft.com/office/drawing/2014/main" id="{70783866-85CB-19C9-0B27-20B0CD47C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7695443"/>
            <a:ext cx="1324423" cy="1562307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Optælling af fravær og teamleder laver kvalitative interviews med undervisere</a:t>
            </a:r>
          </a:p>
        </p:txBody>
      </p:sp>
      <p:sp>
        <p:nvSpPr>
          <p:cNvPr id="3106" name="AutoShape 77">
            <a:extLst>
              <a:ext uri="{FF2B5EF4-FFF2-40B4-BE49-F238E27FC236}">
                <a16:creationId xmlns:a16="http://schemas.microsoft.com/office/drawing/2014/main" id="{9975E51B-001D-9DE9-15A5-E0AC610C2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47" y="7670043"/>
            <a:ext cx="1528498" cy="1587703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5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1050" dirty="0">
                <a:latin typeface="TrueFrutigerLight" pitchFamily="2" charset="0"/>
              </a:rPr>
              <a:t>Teamleder/projektleder laver kvalitative interviews med faglærere. Faglærerne laver spørgeskema omkring kvaliteten til eleverne.</a:t>
            </a:r>
          </a:p>
        </p:txBody>
      </p:sp>
      <p:sp>
        <p:nvSpPr>
          <p:cNvPr id="3107" name="AutoShape 77">
            <a:extLst>
              <a:ext uri="{FF2B5EF4-FFF2-40B4-BE49-F238E27FC236}">
                <a16:creationId xmlns:a16="http://schemas.microsoft.com/office/drawing/2014/main" id="{6D05551D-1AB4-079D-6D76-4236C8CF9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5565" y="7670043"/>
            <a:ext cx="1406167" cy="1587707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da-DK" altLang="da-DK" sz="1100" b="1" dirty="0">
                <a:latin typeface="TrueFrutigerLight" pitchFamily="2" charset="0"/>
              </a:rPr>
            </a:b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Optælling af forberedelse.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Ekstern medarbejder afholder fokusgruppe interview med elever opdelt i </a:t>
            </a:r>
            <a:r>
              <a:rPr lang="da-DK" altLang="da-DK" sz="1100" dirty="0" err="1">
                <a:latin typeface="TrueFrutigerLight" pitchFamily="2" charset="0"/>
              </a:rPr>
              <a:t>kompetencenivauer</a:t>
            </a:r>
            <a:endParaRPr lang="da-DK" altLang="da-DK" sz="1100" dirty="0">
              <a:latin typeface="TrueFrutigerLight" pitchFamily="2" charset="0"/>
            </a:endParaRPr>
          </a:p>
        </p:txBody>
      </p:sp>
      <p:sp>
        <p:nvSpPr>
          <p:cNvPr id="3108" name="AutoShape 77">
            <a:extLst>
              <a:ext uri="{FF2B5EF4-FFF2-40B4-BE49-F238E27FC236}">
                <a16:creationId xmlns:a16="http://schemas.microsoft.com/office/drawing/2014/main" id="{489ADE46-688F-BEFC-3DA2-E7561B9EFA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5140" y="7670043"/>
            <a:ext cx="1406165" cy="1587707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Systematiske observationer lavet af faglærerne. Analysering af elevernes dokumentation. </a:t>
            </a:r>
          </a:p>
        </p:txBody>
      </p:sp>
      <p:pic>
        <p:nvPicPr>
          <p:cNvPr id="3109" name="Picture 48" descr="Aktiviteter2.jpg">
            <a:extLst>
              <a:ext uri="{FF2B5EF4-FFF2-40B4-BE49-F238E27FC236}">
                <a16:creationId xmlns:a16="http://schemas.microsoft.com/office/drawing/2014/main" id="{F55B9D2A-E2EC-888E-3B12-2B548FF0FD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2875" y="428625"/>
            <a:ext cx="1922463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0" name="AutoShape 77">
            <a:extLst>
              <a:ext uri="{FF2B5EF4-FFF2-40B4-BE49-F238E27FC236}">
                <a16:creationId xmlns:a16="http://schemas.microsoft.com/office/drawing/2014/main" id="{6273598C-903B-2E26-F2B6-EE41BCE42E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" y="1769269"/>
            <a:ext cx="1316037" cy="1442244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Udvikling af forløb samt uddannelse af faglærere indenfor de områder der skal berøres.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dirty="0">
              <a:latin typeface="TrueFrutigerLight" pitchFamily="2" charset="0"/>
            </a:endParaRPr>
          </a:p>
        </p:txBody>
      </p:sp>
      <p:sp>
        <p:nvSpPr>
          <p:cNvPr id="3111" name="Line 45">
            <a:extLst>
              <a:ext uri="{FF2B5EF4-FFF2-40B4-BE49-F238E27FC236}">
                <a16:creationId xmlns:a16="http://schemas.microsoft.com/office/drawing/2014/main" id="{592744F7-5674-3260-2CBF-B8314A13375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0569" y="2562881"/>
            <a:ext cx="486997" cy="49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/>
          </a:p>
        </p:txBody>
      </p:sp>
      <p:sp>
        <p:nvSpPr>
          <p:cNvPr id="3112" name="AutoShape 77">
            <a:extLst>
              <a:ext uri="{FF2B5EF4-FFF2-40B4-BE49-F238E27FC236}">
                <a16:creationId xmlns:a16="http://schemas.microsoft.com/office/drawing/2014/main" id="{246EE558-6B5A-324C-4E24-2AE3CCA27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258" y="3543591"/>
            <a:ext cx="1444984" cy="1777141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000" dirty="0">
                <a:latin typeface="TrueFrutigerLight" pitchFamily="2" charset="0"/>
              </a:rPr>
              <a:t>At der er afsat tid til og udarbejdet materiale eleverne skal arbejde med i praksis, der tager udgangspunkt i teorien. Eleverne udviser interesse for emnet.</a:t>
            </a:r>
          </a:p>
        </p:txBody>
      </p:sp>
      <p:sp>
        <p:nvSpPr>
          <p:cNvPr id="3113" name="AutoShape 77">
            <a:extLst>
              <a:ext uri="{FF2B5EF4-FFF2-40B4-BE49-F238E27FC236}">
                <a16:creationId xmlns:a16="http://schemas.microsoft.com/office/drawing/2014/main" id="{40CACDD6-DE91-63F8-FC32-9BB5A17F78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37419" y="5661620"/>
            <a:ext cx="1354138" cy="1420812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da-DK" altLang="da-DK" sz="1100" b="1" dirty="0">
                <a:latin typeface="TrueFrutigerLight" pitchFamily="2" charset="0"/>
              </a:rPr>
            </a:b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kan indgå i reflekterende dialoger omkring det de har lært. Eleverne får ejerskab over ”jorden”</a:t>
            </a:r>
          </a:p>
        </p:txBody>
      </p:sp>
      <p:sp>
        <p:nvSpPr>
          <p:cNvPr id="3114" name="AutoShape 77">
            <a:extLst>
              <a:ext uri="{FF2B5EF4-FFF2-40B4-BE49-F238E27FC236}">
                <a16:creationId xmlns:a16="http://schemas.microsoft.com/office/drawing/2014/main" id="{6BF291B7-0DAF-661A-A704-BC605EEE0E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61120" y="7616053"/>
            <a:ext cx="1333500" cy="1621875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da-DK" altLang="da-DK" sz="1100" b="1" dirty="0">
                <a:latin typeface="TrueFrutigerLight" pitchFamily="2" charset="0"/>
              </a:rPr>
            </a:b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3-5 uger efter afholdes kvalitative interviews og observationer af elevernes adfærd og dialoger</a:t>
            </a:r>
          </a:p>
        </p:txBody>
      </p:sp>
      <p:sp>
        <p:nvSpPr>
          <p:cNvPr id="3115" name="AutoShape 77">
            <a:extLst>
              <a:ext uri="{FF2B5EF4-FFF2-40B4-BE49-F238E27FC236}">
                <a16:creationId xmlns:a16="http://schemas.microsoft.com/office/drawing/2014/main" id="{3A10A9C6-4D9C-2B68-D5EA-BC71D31AB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62025" y="1758951"/>
            <a:ext cx="1401764" cy="1439862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br>
              <a:rPr lang="da-DK" altLang="da-DK" sz="1100" dirty="0">
                <a:latin typeface="TrueFrutigerLight" pitchFamily="2" charset="0"/>
              </a:rPr>
            </a:br>
            <a:r>
              <a:rPr lang="da-DK" altLang="da-DK" sz="1100" dirty="0">
                <a:latin typeface="TrueFrutigerLight" pitchFamily="2" charset="0"/>
              </a:rPr>
              <a:t>At skabe en læringskultur med fokus på tværfaglighed,   helhedsorienteret og praksisnær undervisning</a:t>
            </a:r>
          </a:p>
        </p:txBody>
      </p:sp>
      <p:pic>
        <p:nvPicPr>
          <p:cNvPr id="3116" name="Picture 50" descr="endelige_resultater2.jpg">
            <a:extLst>
              <a:ext uri="{FF2B5EF4-FFF2-40B4-BE49-F238E27FC236}">
                <a16:creationId xmlns:a16="http://schemas.microsoft.com/office/drawing/2014/main" id="{7E6A6650-BB82-44F2-ED31-8949081C16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2474" y="482600"/>
            <a:ext cx="1808163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7" name="AutoShape 77">
            <a:extLst>
              <a:ext uri="{FF2B5EF4-FFF2-40B4-BE49-F238E27FC236}">
                <a16:creationId xmlns:a16="http://schemas.microsoft.com/office/drawing/2014/main" id="{E9C68D57-13A8-D7DA-FC1C-FFA9B15F7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85837" y="3518400"/>
            <a:ext cx="1377951" cy="1685011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At underviserne fremadrettet fx afholder et opstartsmøde eller planlægger andre forløb sammen</a:t>
            </a:r>
          </a:p>
        </p:txBody>
      </p:sp>
      <p:sp>
        <p:nvSpPr>
          <p:cNvPr id="3118" name="AutoShape 77">
            <a:extLst>
              <a:ext uri="{FF2B5EF4-FFF2-40B4-BE49-F238E27FC236}">
                <a16:creationId xmlns:a16="http://schemas.microsoft.com/office/drawing/2014/main" id="{72B52380-7A8D-5376-265F-58424F02C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6313" y="5614988"/>
            <a:ext cx="1335087" cy="1420812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b="1" dirty="0">
              <a:latin typeface="TrueFrutigerLight" pitchFamily="2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At mødet faciliteres af teamlederen så mødet bliver afholdt og nye samarbejder og forløb kan udvikles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a-DK" altLang="da-DK" sz="1100" dirty="0">
              <a:latin typeface="TrueFrutigerLight" pitchFamily="2" charset="0"/>
            </a:endParaRPr>
          </a:p>
        </p:txBody>
      </p:sp>
      <p:sp>
        <p:nvSpPr>
          <p:cNvPr id="3119" name="AutoShape 77">
            <a:extLst>
              <a:ext uri="{FF2B5EF4-FFF2-40B4-BE49-F238E27FC236}">
                <a16:creationId xmlns:a16="http://schemas.microsoft.com/office/drawing/2014/main" id="{3B86A68C-1E81-D58B-2D37-94040B9B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6313" y="7596188"/>
            <a:ext cx="1317625" cy="1621874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Aflæsning i kalenderen at mødet er planlagt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CE3CD3BA-98F6-46E1-9DEE-7D32FFAE638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18908" y="501650"/>
            <a:ext cx="1787525" cy="893763"/>
          </a:xfrm>
          <a:prstGeom prst="rect">
            <a:avLst/>
          </a:prstGeom>
        </p:spPr>
      </p:pic>
      <p:sp>
        <p:nvSpPr>
          <p:cNvPr id="51" name="AutoShape 77">
            <a:extLst>
              <a:ext uri="{FF2B5EF4-FFF2-40B4-BE49-F238E27FC236}">
                <a16:creationId xmlns:a16="http://schemas.microsoft.com/office/drawing/2014/main" id="{42B599DC-62F3-4073-823E-4B5A0B2331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937" y="1769268"/>
            <a:ext cx="1439862" cy="1439863"/>
          </a:xfrm>
          <a:prstGeom prst="foldedCorner">
            <a:avLst>
              <a:gd name="adj" fmla="val 12500"/>
            </a:avLst>
          </a:prstGeom>
          <a:solidFill>
            <a:srgbClr val="E3D71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Lærerne planlægger i fællesskab undervisning på tværs af grundfag og erhvervsfag</a:t>
            </a:r>
          </a:p>
        </p:txBody>
      </p:sp>
      <p:sp>
        <p:nvSpPr>
          <p:cNvPr id="52" name="Line 45">
            <a:extLst>
              <a:ext uri="{FF2B5EF4-FFF2-40B4-BE49-F238E27FC236}">
                <a16:creationId xmlns:a16="http://schemas.microsoft.com/office/drawing/2014/main" id="{C8336839-DDFC-404F-A886-E3D993BA982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67615" y="2519249"/>
            <a:ext cx="425025" cy="56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arrow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1428" tIns="45713" rIns="91428" bIns="45713"/>
          <a:lstStyle/>
          <a:p>
            <a:endParaRPr lang="da-DK"/>
          </a:p>
        </p:txBody>
      </p:sp>
      <p:sp>
        <p:nvSpPr>
          <p:cNvPr id="53" name="AutoShape 77">
            <a:extLst>
              <a:ext uri="{FF2B5EF4-FFF2-40B4-BE49-F238E27FC236}">
                <a16:creationId xmlns:a16="http://schemas.microsoft.com/office/drawing/2014/main" id="{B97418FE-926F-4880-9D7C-C647B0CB0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030" y="3554122"/>
            <a:ext cx="1640365" cy="1776100"/>
          </a:xfrm>
          <a:prstGeom prst="foldedCorner">
            <a:avLst>
              <a:gd name="adj" fmla="val 12500"/>
            </a:avLst>
          </a:prstGeom>
          <a:solidFill>
            <a:srgbClr val="BCD6E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Indikator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Eleverne oplever sammenspillet mellem erhvervsfag og grundfag som motiverende for læring. Lærerne reflektere i fællesskab i udvikling og afprøvning. Lederen afsætter ressourcer</a:t>
            </a:r>
          </a:p>
        </p:txBody>
      </p:sp>
      <p:sp>
        <p:nvSpPr>
          <p:cNvPr id="54" name="AutoShape 77">
            <a:extLst>
              <a:ext uri="{FF2B5EF4-FFF2-40B4-BE49-F238E27FC236}">
                <a16:creationId xmlns:a16="http://schemas.microsoft.com/office/drawing/2014/main" id="{CB509989-2C6D-48AB-9317-4AD10C460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7774" y="5655365"/>
            <a:ext cx="1646621" cy="1420717"/>
          </a:xfrm>
          <a:prstGeom prst="foldedCorner">
            <a:avLst>
              <a:gd name="adj" fmla="val 12500"/>
            </a:avLst>
          </a:prstGeom>
          <a:solidFill>
            <a:srgbClr val="E2E1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Succeskriterium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Undervisning er meningsgivende for eleverne. Lærerne oplever at eleverne som motiveret og aktivt bearbejder stoffet</a:t>
            </a:r>
          </a:p>
        </p:txBody>
      </p:sp>
      <p:sp>
        <p:nvSpPr>
          <p:cNvPr id="55" name="AutoShape 77">
            <a:extLst>
              <a:ext uri="{FF2B5EF4-FFF2-40B4-BE49-F238E27FC236}">
                <a16:creationId xmlns:a16="http://schemas.microsoft.com/office/drawing/2014/main" id="{72F53ABE-61D3-4676-BB6A-AD0EA4AA0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1153" y="7680035"/>
            <a:ext cx="1439862" cy="1587707"/>
          </a:xfrm>
          <a:prstGeom prst="foldedCorner">
            <a:avLst>
              <a:gd name="adj" fmla="val 12500"/>
            </a:avLst>
          </a:prstGeom>
          <a:solidFill>
            <a:srgbClr val="F1CB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8" tIns="45713" rIns="91428" bIns="45713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7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1413" indent="-227013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598613" indent="-227013">
              <a:spcBef>
                <a:spcPct val="20000"/>
              </a:spcBef>
              <a:buChar char="–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5813" indent="-227013">
              <a:spcBef>
                <a:spcPct val="20000"/>
              </a:spcBef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9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b="1" dirty="0">
                <a:latin typeface="TrueFrutigerLight" pitchFamily="2" charset="0"/>
              </a:rPr>
              <a:t>Dataindsamlings-metode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Observation på tværs af fagene.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100" dirty="0">
                <a:latin typeface="TrueFrutigerLight" pitchFamily="2" charset="0"/>
              </a:rPr>
              <a:t>Undersøgelse af elevernes motivation </a:t>
            </a:r>
            <a:r>
              <a:rPr lang="da-DK" altLang="da-DK" sz="1100">
                <a:latin typeface="TrueFrutigerLight" pitchFamily="2" charset="0"/>
              </a:rPr>
              <a:t>af undervisningen.</a:t>
            </a:r>
            <a:endParaRPr lang="da-DK" altLang="da-DK" sz="1100" dirty="0">
              <a:latin typeface="TrueFrutigerLight" pitchFamily="2" charset="0"/>
            </a:endParaRPr>
          </a:p>
        </p:txBody>
      </p:sp>
      <p:pic>
        <p:nvPicPr>
          <p:cNvPr id="56" name="Billede 55">
            <a:extLst>
              <a:ext uri="{FF2B5EF4-FFF2-40B4-BE49-F238E27FC236}">
                <a16:creationId xmlns:a16="http://schemas.microsoft.com/office/drawing/2014/main" id="{D7AC66B1-0F35-4689-873C-6C1EC25DB35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306425" y="2236433"/>
            <a:ext cx="453136" cy="54349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f4eae18-7989-435d-98f9-df935c83f9ab" xsi:nil="true"/>
    <lcf76f155ced4ddcb4097134ff3c332f xmlns="d63bc331-d2ab-474a-b070-bbb13fe6744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D465A952C74458A4D90390B752D06" ma:contentTypeVersion="12" ma:contentTypeDescription="Opret et nyt dokument." ma:contentTypeScope="" ma:versionID="ac1e8ca1eaf2a17aaaf5d71d3e8d8fb9">
  <xsd:schema xmlns:xsd="http://www.w3.org/2001/XMLSchema" xmlns:xs="http://www.w3.org/2001/XMLSchema" xmlns:p="http://schemas.microsoft.com/office/2006/metadata/properties" xmlns:ns2="d63bc331-d2ab-474a-b070-bbb13fe67443" xmlns:ns3="3f4eae18-7989-435d-98f9-df935c83f9ab" targetNamespace="http://schemas.microsoft.com/office/2006/metadata/properties" ma:root="true" ma:fieldsID="e865739200788d89e1036baf5aae39cc" ns2:_="" ns3:_="">
    <xsd:import namespace="d63bc331-d2ab-474a-b070-bbb13fe67443"/>
    <xsd:import namespace="3f4eae18-7989-435d-98f9-df935c83f9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3bc331-d2ab-474a-b070-bbb13fe674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8d9072c4-d3ae-45a1-b1ab-955906ed74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4eae18-7989-435d-98f9-df935c83f9ab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6ef0be6-8eb9-4b4e-a2e7-3618ea559cfd}" ma:internalName="TaxCatchAll" ma:showField="CatchAllData" ma:web="3f4eae18-7989-435d-98f9-df935c83f9a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FA5F862-B829-497E-84F4-3D869CC6B6D5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d07cf77c-a7ee-4bbe-aae1-1141d00e267b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9B0FA42F-3E80-4ED8-8FAA-C12C0933182A}"/>
</file>

<file path=customXml/itemProps3.xml><?xml version="1.0" encoding="utf-8"?>
<ds:datastoreItem xmlns:ds="http://schemas.openxmlformats.org/officeDocument/2006/customXml" ds:itemID="{23F4C889-7EA2-4A0E-95A8-D199A7A6ADC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4545</TotalTime>
  <Words>623</Words>
  <Application>Microsoft Office PowerPoint</Application>
  <PresentationFormat>Brugerdefineret</PresentationFormat>
  <Paragraphs>78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Geneva</vt:lpstr>
      <vt:lpstr>TrueFrutigerLight</vt:lpstr>
      <vt:lpstr>Standarddesign</vt:lpstr>
      <vt:lpstr>PowerPoint-præsentation</vt:lpstr>
    </vt:vector>
  </TitlesOfParts>
  <Company>Danmarks Evalueringsinstitut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Frederik Kiørboe</dc:creator>
  <cp:lastModifiedBy>Rene Vestergaard Jensen</cp:lastModifiedBy>
  <cp:revision>61</cp:revision>
  <cp:lastPrinted>2022-04-05T09:12:46Z</cp:lastPrinted>
  <dcterms:created xsi:type="dcterms:W3CDTF">2010-09-20T11:41:26Z</dcterms:created>
  <dcterms:modified xsi:type="dcterms:W3CDTF">2022-04-05T09:28:06Z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0x010100B9ED465A952C74458A4D90390B752D06</vt:lpwstr>
  </property>
  <property fmtid="{D5CDD505-2E9C-101B-9397-08002B2CF9AE}" pid="3" name="Order">
    <vt:r8>2000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ComplianceAssetId">
    <vt:lpwstr/>
  </property>
  <property fmtid="{D5CDD505-2E9C-101B-9397-08002B2CF9AE}" pid="11" name="TemplateUrl">
    <vt:lpwstr/>
  </property>
</Properties>
</file>